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79" r:id="rId4"/>
    <p:sldId id="280" r:id="rId5"/>
    <p:sldId id="281" r:id="rId6"/>
    <p:sldId id="282" r:id="rId7"/>
    <p:sldId id="283" r:id="rId8"/>
    <p:sldId id="284" r:id="rId9"/>
    <p:sldId id="285" r:id="rId10"/>
    <p:sldId id="286" r:id="rId11"/>
    <p:sldId id="287" r:id="rId12"/>
    <p:sldId id="289" r:id="rId13"/>
    <p:sldId id="291" r:id="rId14"/>
    <p:sldId id="292" r:id="rId15"/>
    <p:sldId id="290" r:id="rId16"/>
    <p:sldId id="29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0CB4998-2CD6-48B3-AAFC-68451D526CE5}" type="datetimeFigureOut">
              <a:rPr lang="en-IN" smtClean="0"/>
              <a:t>28-07-2022</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B3DF9B8-18A0-48A8-8681-F9DD0FB47475}"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0CB4998-2CD6-48B3-AAFC-68451D526CE5}" type="datetimeFigureOut">
              <a:rPr lang="en-IN" smtClean="0"/>
              <a:t>28-07-2022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3DF9B8-18A0-48A8-8681-F9DD0FB47475}"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0CB4998-2CD6-48B3-AAFC-68451D526CE5}" type="datetimeFigureOut">
              <a:rPr lang="en-IN" smtClean="0"/>
              <a:t>28-07-2022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3DF9B8-18A0-48A8-8681-F9DD0FB47475}"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0CB4998-2CD6-48B3-AAFC-68451D526CE5}" type="datetimeFigureOut">
              <a:rPr lang="en-IN" smtClean="0"/>
              <a:t>28-07-2022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3DF9B8-18A0-48A8-8681-F9DD0FB47475}" type="slidenum">
              <a:rPr lang="en-IN" smtClean="0"/>
              <a:t>‹#›</a:t>
            </a:fld>
            <a:endParaRPr lang="en-IN"/>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0CB4998-2CD6-48B3-AAFC-68451D526CE5}" type="datetimeFigureOut">
              <a:rPr lang="en-IN" smtClean="0"/>
              <a:t>28-07-2022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3DF9B8-18A0-48A8-8681-F9DD0FB47475}" type="slidenum">
              <a:rPr lang="en-IN" smtClean="0"/>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0CB4998-2CD6-48B3-AAFC-68451D526CE5}" type="datetimeFigureOut">
              <a:rPr lang="en-IN" smtClean="0"/>
              <a:t>28-07-2022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3DF9B8-18A0-48A8-8681-F9DD0FB47475}" type="slidenum">
              <a:rPr lang="en-IN" smtClean="0"/>
              <a:t>‹#›</a:t>
            </a:fld>
            <a:endParaRPr lang="en-IN"/>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0CB4998-2CD6-48B3-AAFC-68451D526CE5}" type="datetimeFigureOut">
              <a:rPr lang="en-IN" smtClean="0"/>
              <a:t>28-07-2022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B3DF9B8-18A0-48A8-8681-F9DD0FB47475}"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0CB4998-2CD6-48B3-AAFC-68451D526CE5}" type="datetimeFigureOut">
              <a:rPr lang="en-IN" smtClean="0"/>
              <a:t>28-07-2022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B3DF9B8-18A0-48A8-8681-F9DD0FB47475}" type="slidenum">
              <a:rPr lang="en-IN" smtClean="0"/>
              <a:t>‹#›</a:t>
            </a:fld>
            <a:endParaRPr lang="en-IN"/>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B4998-2CD6-48B3-AAFC-68451D526CE5}" type="datetimeFigureOut">
              <a:rPr lang="en-IN" smtClean="0"/>
              <a:t>28-07-2022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B3DF9B8-18A0-48A8-8681-F9DD0FB47475}"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60CB4998-2CD6-48B3-AAFC-68451D526CE5}" type="datetimeFigureOut">
              <a:rPr lang="en-IN" smtClean="0"/>
              <a:t>28-07-2022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3DF9B8-18A0-48A8-8681-F9DD0FB47475}"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0CB4998-2CD6-48B3-AAFC-68451D526CE5}" type="datetimeFigureOut">
              <a:rPr lang="en-IN" smtClean="0"/>
              <a:t>28-07-2022</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B3DF9B8-18A0-48A8-8681-F9DD0FB47475}" type="slidenum">
              <a:rPr lang="en-IN" smtClean="0"/>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0CB4998-2CD6-48B3-AAFC-68451D526CE5}" type="datetimeFigureOut">
              <a:rPr lang="en-IN" smtClean="0"/>
              <a:t>28-07-2022</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B3DF9B8-18A0-48A8-8681-F9DD0FB47475}"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384884"/>
            <a:ext cx="8387272" cy="2088232"/>
          </a:xfrm>
        </p:spPr>
        <p:txBody>
          <a:bodyPr>
            <a:normAutofit fontScale="90000"/>
          </a:bodyPr>
          <a:lstStyle/>
          <a:p>
            <a:pPr algn="ctr"/>
            <a:r>
              <a:rPr lang="en-IN" sz="5400" dirty="0">
                <a:solidFill>
                  <a:schemeClr val="tx1"/>
                </a:solidFill>
              </a:rPr>
              <a:t>Feudalism</a:t>
            </a:r>
            <a:br>
              <a:rPr lang="en-IN" sz="5400" dirty="0">
                <a:solidFill>
                  <a:schemeClr val="tx1"/>
                </a:solidFill>
              </a:rPr>
            </a:br>
            <a:br>
              <a:rPr lang="en-IN" sz="1050" dirty="0">
                <a:solidFill>
                  <a:schemeClr val="tx1"/>
                </a:solidFill>
              </a:rPr>
            </a:br>
            <a:r>
              <a:rPr lang="en-IN" sz="3100" dirty="0">
                <a:solidFill>
                  <a:schemeClr val="tx1"/>
                </a:solidFill>
              </a:rPr>
              <a:t>By</a:t>
            </a:r>
            <a:br>
              <a:rPr lang="en-IN" sz="2000" dirty="0">
                <a:solidFill>
                  <a:schemeClr val="tx1"/>
                </a:solidFill>
              </a:rPr>
            </a:br>
            <a:br>
              <a:rPr lang="en-IN" sz="2000" dirty="0">
                <a:solidFill>
                  <a:schemeClr val="tx1"/>
                </a:solidFill>
              </a:rPr>
            </a:br>
            <a:r>
              <a:rPr lang="en-IN" sz="3100" dirty="0">
                <a:solidFill>
                  <a:srgbClr val="FF0000"/>
                </a:solidFill>
                <a:effectLst/>
                <a:latin typeface="Times New Roman" panose="02020603050405020304" pitchFamily="18" charset="0"/>
                <a:cs typeface="Times New Roman" panose="02020603050405020304" pitchFamily="18" charset="0"/>
              </a:rPr>
              <a:t>Dr Ashok Kumar Dash</a:t>
            </a:r>
            <a:br>
              <a:rPr lang="en-IN" sz="3100" dirty="0">
                <a:solidFill>
                  <a:srgbClr val="FF0000"/>
                </a:solidFill>
                <a:effectLst/>
                <a:latin typeface="Times New Roman" panose="02020603050405020304" pitchFamily="18" charset="0"/>
                <a:cs typeface="Times New Roman" panose="02020603050405020304" pitchFamily="18" charset="0"/>
              </a:rPr>
            </a:br>
            <a:r>
              <a:rPr lang="en-IN" sz="3100" dirty="0">
                <a:solidFill>
                  <a:srgbClr val="FF0000"/>
                </a:solidFill>
                <a:effectLst/>
                <a:latin typeface="Times New Roman" panose="02020603050405020304" pitchFamily="18" charset="0"/>
                <a:cs typeface="Times New Roman" panose="02020603050405020304" pitchFamily="18" charset="0"/>
              </a:rPr>
              <a:t>Lecturer in History</a:t>
            </a:r>
            <a:br>
              <a:rPr lang="en-IN" sz="3100" dirty="0">
                <a:solidFill>
                  <a:srgbClr val="FF0000"/>
                </a:solidFill>
                <a:effectLst/>
                <a:latin typeface="Times New Roman" panose="02020603050405020304" pitchFamily="18" charset="0"/>
                <a:cs typeface="Times New Roman" panose="02020603050405020304" pitchFamily="18" charset="0"/>
              </a:rPr>
            </a:br>
            <a:r>
              <a:rPr lang="en-IN" sz="3100" dirty="0">
                <a:solidFill>
                  <a:srgbClr val="FF0000"/>
                </a:solidFill>
                <a:effectLst/>
                <a:latin typeface="Times New Roman" panose="02020603050405020304" pitchFamily="18" charset="0"/>
                <a:cs typeface="Times New Roman" panose="02020603050405020304" pitchFamily="18" charset="0"/>
              </a:rPr>
              <a:t>Maharishi College of Natural Law, Bhubaneswar</a:t>
            </a:r>
            <a:br>
              <a:rPr lang="en-IN" sz="2200" dirty="0">
                <a:solidFill>
                  <a:schemeClr val="tx1"/>
                </a:solidFill>
                <a:latin typeface="Times New Roman" panose="02020603050405020304" pitchFamily="18" charset="0"/>
                <a:cs typeface="Times New Roman" panose="02020603050405020304" pitchFamily="18" charset="0"/>
              </a:rPr>
            </a:br>
            <a:endParaRPr lang="en-IN" sz="5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1568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a:bodyPr>
          <a:lstStyle/>
          <a:p>
            <a:pPr marL="0" indent="0" algn="ctr">
              <a:buNone/>
            </a:pPr>
            <a:endParaRPr lang="en-IN" sz="7200" b="1" dirty="0"/>
          </a:p>
          <a:p>
            <a:pPr marL="0" indent="0" algn="ctr">
              <a:buNone/>
            </a:pPr>
            <a:r>
              <a:rPr lang="en-IN" sz="7200" b="1" dirty="0"/>
              <a:t>Obligations of Vassals</a:t>
            </a:r>
          </a:p>
          <a:p>
            <a:pPr marL="0" indent="0">
              <a:buNone/>
            </a:pPr>
            <a:endParaRPr lang="en-IN" b="1" dirty="0"/>
          </a:p>
          <a:p>
            <a:pPr marL="0" indent="0">
              <a:buNone/>
            </a:pPr>
            <a:endParaRPr lang="en-IN" b="1" dirty="0"/>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773866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fontScale="70000" lnSpcReduction="20000"/>
          </a:bodyPr>
          <a:lstStyle/>
          <a:p>
            <a:pPr marL="0" indent="0" algn="ctr">
              <a:buNone/>
            </a:pPr>
            <a:endParaRPr lang="en-IN" sz="7200" b="1" dirty="0"/>
          </a:p>
          <a:p>
            <a:pPr marL="0" indent="0" algn="ctr">
              <a:buNone/>
            </a:pPr>
            <a:r>
              <a:rPr lang="en-IN" sz="7200" b="1" dirty="0"/>
              <a:t>Economic Aspect of Feudalism</a:t>
            </a:r>
          </a:p>
          <a:p>
            <a:pPr marL="0" indent="0" algn="ctr">
              <a:buNone/>
            </a:pPr>
            <a:endParaRPr lang="en-IN" sz="7200" b="1" dirty="0"/>
          </a:p>
          <a:p>
            <a:pPr marL="857250" indent="-857250"/>
            <a:r>
              <a:rPr lang="en-IN" sz="5800" b="1" dirty="0"/>
              <a:t>Decline in Trade and Commerce</a:t>
            </a:r>
          </a:p>
          <a:p>
            <a:pPr marL="857250" indent="-857250"/>
            <a:r>
              <a:rPr lang="en-IN" sz="5800" b="1" dirty="0"/>
              <a:t>Decline in Urban Centre</a:t>
            </a:r>
          </a:p>
          <a:p>
            <a:pPr marL="857250" indent="-857250"/>
            <a:r>
              <a:rPr lang="en-IN" sz="5800" b="1" dirty="0"/>
              <a:t>Creation of self-sufficient economy</a:t>
            </a:r>
          </a:p>
          <a:p>
            <a:pPr marL="0" indent="0">
              <a:buNone/>
            </a:pPr>
            <a:endParaRPr lang="en-IN" b="1" dirty="0"/>
          </a:p>
          <a:p>
            <a:pPr marL="0" indent="0">
              <a:buNone/>
            </a:pPr>
            <a:endParaRPr lang="en-IN" b="1" dirty="0"/>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3114677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fontScale="92500" lnSpcReduction="20000"/>
          </a:bodyPr>
          <a:lstStyle/>
          <a:p>
            <a:pPr marL="0" indent="0" algn="ctr">
              <a:buNone/>
            </a:pPr>
            <a:endParaRPr lang="en-IN" sz="7200" b="1" dirty="0"/>
          </a:p>
          <a:p>
            <a:pPr marL="0" indent="0" algn="ctr">
              <a:buNone/>
            </a:pPr>
            <a:r>
              <a:rPr lang="en-IN" sz="7200" b="1" dirty="0"/>
              <a:t>Historical Role of Feudalism</a:t>
            </a:r>
          </a:p>
          <a:p>
            <a:pPr marL="0" indent="0" algn="ctr">
              <a:buNone/>
            </a:pPr>
            <a:endParaRPr lang="en-IN" sz="7200" b="1" dirty="0"/>
          </a:p>
          <a:p>
            <a:pPr marL="857250" indent="-857250"/>
            <a:r>
              <a:rPr lang="en-IN" sz="5800" b="1" dirty="0"/>
              <a:t>Merits</a:t>
            </a:r>
          </a:p>
          <a:p>
            <a:pPr marL="857250" indent="-857250"/>
            <a:r>
              <a:rPr lang="en-IN" sz="5800" b="1" dirty="0"/>
              <a:t>Demerits</a:t>
            </a:r>
          </a:p>
          <a:p>
            <a:pPr marL="857250" indent="-857250"/>
            <a:endParaRPr lang="en-IN" sz="5800" b="1" dirty="0"/>
          </a:p>
          <a:p>
            <a:pPr marL="0" indent="0">
              <a:buNone/>
            </a:pPr>
            <a:endParaRPr lang="en-IN" b="1" dirty="0"/>
          </a:p>
          <a:p>
            <a:pPr marL="0" indent="0">
              <a:buNone/>
            </a:pPr>
            <a:endParaRPr lang="en-IN" b="1" dirty="0"/>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3190055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fontScale="55000" lnSpcReduction="20000"/>
          </a:bodyPr>
          <a:lstStyle/>
          <a:p>
            <a:pPr marL="0" indent="0" algn="ctr">
              <a:buNone/>
            </a:pPr>
            <a:r>
              <a:rPr lang="en-IN" sz="7700" b="1" dirty="0"/>
              <a:t>Merits</a:t>
            </a:r>
          </a:p>
          <a:p>
            <a:pPr marL="857250" indent="-857250"/>
            <a:endParaRPr lang="en-IN" sz="5800" b="1" dirty="0"/>
          </a:p>
          <a:p>
            <a:pPr marL="857250" indent="-857250"/>
            <a:endParaRPr lang="en-IN" sz="5800" b="1" dirty="0"/>
          </a:p>
          <a:p>
            <a:pPr marL="857250" indent="-857250"/>
            <a:r>
              <a:rPr lang="en-IN" sz="5800" b="1" dirty="0"/>
              <a:t>Expansion of Agriculture</a:t>
            </a:r>
          </a:p>
          <a:p>
            <a:pPr marL="857250" indent="-857250"/>
            <a:endParaRPr lang="en-IN" sz="5800" b="1" dirty="0"/>
          </a:p>
          <a:p>
            <a:pPr marL="857250" indent="-857250"/>
            <a:r>
              <a:rPr lang="en-IN" sz="5800" b="1" dirty="0"/>
              <a:t>Spread of Agricultural Knowledge(Treatise like </a:t>
            </a:r>
            <a:r>
              <a:rPr lang="en-IN" sz="5800" b="1" dirty="0" err="1"/>
              <a:t>Krishi</a:t>
            </a:r>
            <a:r>
              <a:rPr lang="en-IN" sz="5800" b="1" dirty="0"/>
              <a:t> </a:t>
            </a:r>
            <a:r>
              <a:rPr lang="en-IN" sz="5800" b="1" dirty="0" err="1"/>
              <a:t>Parasara</a:t>
            </a:r>
            <a:r>
              <a:rPr lang="en-IN" sz="5800" b="1" dirty="0"/>
              <a:t>-an example)</a:t>
            </a:r>
          </a:p>
          <a:p>
            <a:pPr marL="857250" indent="-857250"/>
            <a:endParaRPr lang="en-IN" sz="5800" b="1" dirty="0"/>
          </a:p>
          <a:p>
            <a:pPr marL="857250" indent="-857250"/>
            <a:r>
              <a:rPr lang="en-IN" sz="5800" b="1" dirty="0"/>
              <a:t>Tribal areas coming under the influence of Aryan Civilisation and the Tribal Chief becoming </a:t>
            </a:r>
            <a:r>
              <a:rPr lang="en-IN" sz="5800" b="1" dirty="0" err="1"/>
              <a:t>Kshyatria</a:t>
            </a:r>
            <a:endParaRPr lang="en-IN" sz="5800" b="1" dirty="0"/>
          </a:p>
          <a:p>
            <a:pPr marL="857250" indent="-857250"/>
            <a:endParaRPr lang="en-IN" sz="5800" b="1" dirty="0"/>
          </a:p>
          <a:p>
            <a:pPr marL="857250" indent="-857250"/>
            <a:endParaRPr lang="en-IN" sz="5800" b="1" dirty="0"/>
          </a:p>
          <a:p>
            <a:pPr marL="857250" indent="-857250"/>
            <a:endParaRPr lang="en-IN" sz="5800" b="1" dirty="0"/>
          </a:p>
          <a:p>
            <a:pPr marL="857250" indent="-857250"/>
            <a:endParaRPr lang="en-IN" sz="5800" b="1" dirty="0"/>
          </a:p>
          <a:p>
            <a:pPr marL="0" indent="0">
              <a:buNone/>
            </a:pPr>
            <a:endParaRPr lang="en-IN" b="1" dirty="0"/>
          </a:p>
          <a:p>
            <a:pPr marL="0" indent="0">
              <a:buNone/>
            </a:pPr>
            <a:endParaRPr lang="en-IN" b="1" dirty="0"/>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2407788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fontScale="70000" lnSpcReduction="20000"/>
          </a:bodyPr>
          <a:lstStyle/>
          <a:p>
            <a:pPr marL="0" indent="0" algn="ctr">
              <a:buNone/>
            </a:pPr>
            <a:r>
              <a:rPr lang="en-IN" sz="7700" b="1" dirty="0"/>
              <a:t>Demerits</a:t>
            </a:r>
          </a:p>
          <a:p>
            <a:pPr marL="857250" indent="-857250"/>
            <a:endParaRPr lang="en-IN" sz="5800" b="1" dirty="0"/>
          </a:p>
          <a:p>
            <a:pPr marL="857250" indent="-857250"/>
            <a:endParaRPr lang="en-IN" sz="5800" b="1" dirty="0"/>
          </a:p>
          <a:p>
            <a:pPr marL="857250" indent="-857250"/>
            <a:r>
              <a:rPr lang="en-IN" sz="5800" b="1" dirty="0"/>
              <a:t>Economic Decay</a:t>
            </a:r>
          </a:p>
          <a:p>
            <a:pPr marL="857250" indent="-857250"/>
            <a:r>
              <a:rPr lang="en-IN" sz="5800" b="1" dirty="0"/>
              <a:t>Social Division</a:t>
            </a:r>
          </a:p>
          <a:p>
            <a:pPr marL="857250" indent="-857250"/>
            <a:r>
              <a:rPr lang="en-IN" sz="5800" b="1" dirty="0"/>
              <a:t>Political Disintegration</a:t>
            </a:r>
          </a:p>
          <a:p>
            <a:pPr marL="857250" indent="-857250"/>
            <a:r>
              <a:rPr lang="en-IN" sz="5800" b="1" dirty="0"/>
              <a:t>Administrative Decentralisation</a:t>
            </a:r>
          </a:p>
          <a:p>
            <a:pPr marL="857250" indent="-857250"/>
            <a:r>
              <a:rPr lang="en-IN" sz="5800" b="1" dirty="0"/>
              <a:t>Rise of Regional Culture</a:t>
            </a:r>
          </a:p>
          <a:p>
            <a:pPr marL="857250" indent="-857250"/>
            <a:endParaRPr lang="en-IN" sz="5800" b="1" dirty="0"/>
          </a:p>
          <a:p>
            <a:pPr marL="857250" indent="-857250"/>
            <a:endParaRPr lang="en-IN" sz="5800" b="1" dirty="0"/>
          </a:p>
          <a:p>
            <a:pPr marL="857250" indent="-857250"/>
            <a:endParaRPr lang="en-IN" sz="5800" b="1" dirty="0"/>
          </a:p>
          <a:p>
            <a:pPr marL="0" indent="0">
              <a:buNone/>
            </a:pPr>
            <a:endParaRPr lang="en-IN" b="1" dirty="0"/>
          </a:p>
          <a:p>
            <a:pPr marL="0" indent="0">
              <a:buNone/>
            </a:pPr>
            <a:endParaRPr lang="en-IN" b="1" dirty="0"/>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3071771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a:bodyPr>
          <a:lstStyle/>
          <a:p>
            <a:pPr marL="0" indent="0" algn="ctr">
              <a:buNone/>
            </a:pPr>
            <a:endParaRPr lang="en-IN" sz="7200" b="1" dirty="0"/>
          </a:p>
          <a:p>
            <a:pPr marL="0" indent="0" algn="ctr">
              <a:buNone/>
            </a:pPr>
            <a:r>
              <a:rPr lang="en-IN" sz="7200" b="1" dirty="0"/>
              <a:t>Debates on Indian Feudalism</a:t>
            </a:r>
          </a:p>
          <a:p>
            <a:pPr marL="857250" indent="-857250"/>
            <a:endParaRPr lang="en-IN" sz="5800" b="1" dirty="0"/>
          </a:p>
          <a:p>
            <a:pPr marL="0" indent="0">
              <a:buNone/>
            </a:pPr>
            <a:endParaRPr lang="en-IN" b="1" dirty="0"/>
          </a:p>
          <a:p>
            <a:pPr marL="0" indent="0">
              <a:buNone/>
            </a:pPr>
            <a:endParaRPr lang="en-IN" b="1" dirty="0"/>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425969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a:bodyPr>
          <a:lstStyle/>
          <a:p>
            <a:pPr marL="0" indent="0" algn="ctr">
              <a:buNone/>
            </a:pPr>
            <a:endParaRPr lang="en-IN" sz="7200" b="1" dirty="0"/>
          </a:p>
          <a:p>
            <a:pPr marL="0" indent="0" algn="ctr">
              <a:buNone/>
            </a:pPr>
            <a:r>
              <a:rPr lang="en-IN" sz="7200" b="1" dirty="0"/>
              <a:t>Conclusion</a:t>
            </a:r>
          </a:p>
          <a:p>
            <a:pPr marL="857250" indent="-857250"/>
            <a:endParaRPr lang="en-IN" sz="5800" b="1" dirty="0"/>
          </a:p>
          <a:p>
            <a:pPr marL="0" indent="0">
              <a:buNone/>
            </a:pPr>
            <a:endParaRPr lang="en-IN" b="1" dirty="0"/>
          </a:p>
          <a:p>
            <a:pPr marL="0" indent="0">
              <a:buNone/>
            </a:pPr>
            <a:endParaRPr lang="en-IN" b="1" dirty="0"/>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1862026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a:bodyPr>
          <a:lstStyle/>
          <a:p>
            <a:pPr marL="0" indent="0">
              <a:buNone/>
            </a:pPr>
            <a:r>
              <a:rPr lang="en-IN" b="1" dirty="0"/>
              <a:t>What is Feudalism</a:t>
            </a:r>
          </a:p>
          <a:p>
            <a:pPr marL="0" indent="0">
              <a:buNone/>
            </a:pPr>
            <a:endParaRPr lang="en-IN" dirty="0"/>
          </a:p>
          <a:p>
            <a:pPr marL="0" indent="0">
              <a:buNone/>
            </a:pPr>
            <a:r>
              <a:rPr lang="en-IN" dirty="0"/>
              <a:t>It was a system which influenced not only one but every sphere of life. It was one of the complicated developments of the Middle Ages. It appeared in a variety of forms. Although it existed in some form or other in different parts of Europe, the basic nature of the system remained almost the same. Hence, it becomes easier for us to understand the system to a great extent.</a:t>
            </a:r>
          </a:p>
          <a:p>
            <a:pPr marL="0" indent="0">
              <a:buNone/>
            </a:pPr>
            <a:endParaRPr lang="en-IN" dirty="0"/>
          </a:p>
          <a:p>
            <a:pPr marL="0" indent="0">
              <a:buNone/>
            </a:pPr>
            <a:endParaRPr lang="en-IN" dirty="0"/>
          </a:p>
        </p:txBody>
      </p:sp>
    </p:spTree>
    <p:extLst>
      <p:ext uri="{BB962C8B-B14F-4D97-AF65-F5344CB8AC3E}">
        <p14:creationId xmlns:p14="http://schemas.microsoft.com/office/powerpoint/2010/main" val="3455138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fontScale="92500" lnSpcReduction="10000"/>
          </a:bodyPr>
          <a:lstStyle/>
          <a:p>
            <a:pPr marL="0" indent="0">
              <a:buNone/>
            </a:pPr>
            <a:r>
              <a:rPr lang="en-IN" dirty="0"/>
              <a:t>Feudalism has been defined variously by different scholars. One of the most suitable definitions of feudalism is – “ a complete organisation of society through the medium of land tenure in which from the king down to the lowest land-holder all are bound together by obligation and fence”</a:t>
            </a:r>
          </a:p>
          <a:p>
            <a:pPr marL="0" indent="0">
              <a:buNone/>
            </a:pPr>
            <a:endParaRPr lang="en-IN" dirty="0"/>
          </a:p>
          <a:p>
            <a:pPr marL="0" indent="0">
              <a:buNone/>
            </a:pPr>
            <a:r>
              <a:rPr lang="en-IN" dirty="0"/>
              <a:t>The term “feudalism” has been derived from the word “feud” which means fief. Fief was a type of fee or a kind of remuneration which a landlord used to grant to his vassals in return for the services rendered by the latter to the former. The nature of services could be military agrarian or both. In medieval Europe, the feudal system mainly prevailed on the basis of land holding.</a:t>
            </a:r>
          </a:p>
          <a:p>
            <a:pPr marL="0" indent="0">
              <a:buNone/>
            </a:pPr>
            <a:endParaRPr lang="en-IN" dirty="0"/>
          </a:p>
        </p:txBody>
      </p:sp>
    </p:spTree>
    <p:extLst>
      <p:ext uri="{BB962C8B-B14F-4D97-AF65-F5344CB8AC3E}">
        <p14:creationId xmlns:p14="http://schemas.microsoft.com/office/powerpoint/2010/main" val="3678013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fontScale="92500" lnSpcReduction="20000"/>
          </a:bodyPr>
          <a:lstStyle/>
          <a:p>
            <a:pPr marL="0" indent="0">
              <a:buNone/>
            </a:pPr>
            <a:r>
              <a:rPr lang="en-IN" b="1" dirty="0"/>
              <a:t>Land Grants</a:t>
            </a:r>
          </a:p>
          <a:p>
            <a:pPr marL="0" indent="0">
              <a:buNone/>
            </a:pPr>
            <a:endParaRPr lang="en-IN" dirty="0"/>
          </a:p>
          <a:p>
            <a:pPr marL="0" indent="0">
              <a:buNone/>
            </a:pPr>
            <a:r>
              <a:rPr lang="en-IN" dirty="0"/>
              <a:t>The early medieval period in Indian history marks the growth of cultivation and organisation of land relations through land grants. These grants began around the beginning of Christian era and covered practically the entire sub-continent by the end of the twelfth century.</a:t>
            </a:r>
          </a:p>
          <a:p>
            <a:pPr marL="0" indent="0">
              <a:buNone/>
            </a:pPr>
            <a:endParaRPr lang="en-IN" dirty="0"/>
          </a:p>
          <a:p>
            <a:pPr marL="0" indent="0">
              <a:buNone/>
            </a:pPr>
            <a:r>
              <a:rPr lang="en-IN" dirty="0"/>
              <a:t>The centuries between the eighth and twelfth witnessed the processes of this expansion and the culmination of an agrarian organisation based on land grants to religious and secular beneficiaries, i.e., </a:t>
            </a:r>
            <a:r>
              <a:rPr lang="en-IN" dirty="0" err="1"/>
              <a:t>Brahmanas</a:t>
            </a:r>
            <a:r>
              <a:rPr lang="en-IN" dirty="0"/>
              <a:t>, temples and officers of the King’s government.</a:t>
            </a:r>
          </a:p>
        </p:txBody>
      </p:sp>
    </p:spTree>
    <p:extLst>
      <p:ext uri="{BB962C8B-B14F-4D97-AF65-F5344CB8AC3E}">
        <p14:creationId xmlns:p14="http://schemas.microsoft.com/office/powerpoint/2010/main" val="3957000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fontScale="85000" lnSpcReduction="20000"/>
          </a:bodyPr>
          <a:lstStyle/>
          <a:p>
            <a:pPr marL="0" indent="0">
              <a:buNone/>
            </a:pPr>
            <a:r>
              <a:rPr lang="en-IN" dirty="0"/>
              <a:t>The chronological appearance of the land grant system shows the following pattern:</a:t>
            </a:r>
          </a:p>
          <a:p>
            <a:pPr marL="0" indent="0">
              <a:buNone/>
            </a:pPr>
            <a:endParaRPr lang="en-IN" dirty="0"/>
          </a:p>
          <a:p>
            <a:pPr marL="0" indent="0">
              <a:buNone/>
            </a:pPr>
            <a:r>
              <a:rPr lang="en-IN" dirty="0"/>
              <a:t>Fourth-fifth centuries: Spread over a good part of Central India, northern Deccan and Andhra</a:t>
            </a:r>
          </a:p>
          <a:p>
            <a:pPr marL="0" indent="0">
              <a:buNone/>
            </a:pPr>
            <a:endParaRPr lang="en-IN" dirty="0"/>
          </a:p>
          <a:p>
            <a:pPr marL="0" indent="0">
              <a:buNone/>
            </a:pPr>
            <a:r>
              <a:rPr lang="en-IN" dirty="0"/>
              <a:t>Fifth-Seventh Centuries: Eastern India (Bengal and Orissa), beginnings in Western India( Gujarat and Rajasthan)</a:t>
            </a:r>
          </a:p>
          <a:p>
            <a:pPr marL="0" indent="0">
              <a:buNone/>
            </a:pPr>
            <a:endParaRPr lang="en-IN" dirty="0"/>
          </a:p>
          <a:p>
            <a:pPr marL="0" indent="0">
              <a:buNone/>
            </a:pPr>
            <a:r>
              <a:rPr lang="en-IN" dirty="0"/>
              <a:t>Seventh and Eighth Centuries: Tamil Nadu and Karnataka</a:t>
            </a:r>
          </a:p>
          <a:p>
            <a:pPr marL="0" indent="0">
              <a:buNone/>
            </a:pPr>
            <a:endParaRPr lang="en-IN" dirty="0"/>
          </a:p>
          <a:p>
            <a:pPr marL="0" indent="0">
              <a:buNone/>
            </a:pPr>
            <a:r>
              <a:rPr lang="en-IN" dirty="0"/>
              <a:t>Ninth Century : Kerala</a:t>
            </a:r>
          </a:p>
          <a:p>
            <a:pPr marL="0" indent="0">
              <a:buNone/>
            </a:pPr>
            <a:endParaRPr lang="en-IN" dirty="0"/>
          </a:p>
          <a:p>
            <a:pPr marL="0" indent="0">
              <a:buNone/>
            </a:pPr>
            <a:r>
              <a:rPr lang="en-IN" dirty="0"/>
              <a:t>End of the Twelfth Century : Almost the entire sub-continent with the possible exception of Punjab</a:t>
            </a:r>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3256388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a:bodyPr>
          <a:lstStyle/>
          <a:p>
            <a:pPr marL="0" indent="0">
              <a:buNone/>
            </a:pPr>
            <a:r>
              <a:rPr lang="en-IN" b="1" dirty="0" err="1"/>
              <a:t>Brahmadeya</a:t>
            </a:r>
            <a:endParaRPr lang="en-IN" b="1" dirty="0"/>
          </a:p>
          <a:p>
            <a:pPr marL="0" indent="0">
              <a:buNone/>
            </a:pPr>
            <a:endParaRPr lang="en-IN" dirty="0"/>
          </a:p>
          <a:p>
            <a:pPr marL="0" indent="0">
              <a:buNone/>
            </a:pPr>
            <a:r>
              <a:rPr lang="en-IN" dirty="0"/>
              <a:t>A </a:t>
            </a:r>
            <a:r>
              <a:rPr lang="en-IN" dirty="0" err="1"/>
              <a:t>brahmadeya</a:t>
            </a:r>
            <a:r>
              <a:rPr lang="en-IN" dirty="0"/>
              <a:t> represents a grant of land either in individual plots or whole village given away to </a:t>
            </a:r>
            <a:r>
              <a:rPr lang="en-IN" dirty="0" err="1"/>
              <a:t>Brahmanas</a:t>
            </a:r>
            <a:r>
              <a:rPr lang="en-IN" dirty="0"/>
              <a:t> making them landowners or land controllers. It was meant either to bring virgin land under cultivation or to integrate existing agricultural(or peasant) settlements into the new economic order dominated by a </a:t>
            </a:r>
            <a:r>
              <a:rPr lang="en-IN" dirty="0" err="1"/>
              <a:t>Brahmana</a:t>
            </a:r>
            <a:r>
              <a:rPr lang="en-IN" dirty="0"/>
              <a:t> proprietor.</a:t>
            </a:r>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4191641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fontScale="92500" lnSpcReduction="10000"/>
          </a:bodyPr>
          <a:lstStyle/>
          <a:p>
            <a:pPr marL="0" indent="0">
              <a:buNone/>
            </a:pPr>
            <a:r>
              <a:rPr lang="en-IN" dirty="0"/>
              <a:t>The practice of land grants as </a:t>
            </a:r>
            <a:r>
              <a:rPr lang="en-IN" dirty="0" err="1"/>
              <a:t>Brahmadeyas</a:t>
            </a:r>
            <a:r>
              <a:rPr lang="en-IN" dirty="0"/>
              <a:t> was initiated by the ruling dynasties and subsequently followed by chiefs, feudatories, etc. </a:t>
            </a:r>
            <a:r>
              <a:rPr lang="en-IN" dirty="0" err="1"/>
              <a:t>Brahmadeyas</a:t>
            </a:r>
            <a:r>
              <a:rPr lang="en-IN" dirty="0"/>
              <a:t> facilitated agrarian expansion because they were:</a:t>
            </a:r>
          </a:p>
          <a:p>
            <a:pPr marL="0" indent="0">
              <a:buNone/>
            </a:pPr>
            <a:endParaRPr lang="en-IN" dirty="0"/>
          </a:p>
          <a:p>
            <a:pPr marL="0" indent="0">
              <a:buNone/>
            </a:pPr>
            <a:r>
              <a:rPr lang="en-IN" dirty="0"/>
              <a:t>Exempted from various taxes or dues either entirely or at least in the initial stages of settlement.</a:t>
            </a:r>
          </a:p>
          <a:p>
            <a:pPr marL="0" indent="0">
              <a:buNone/>
            </a:pPr>
            <a:endParaRPr lang="en-IN" dirty="0"/>
          </a:p>
          <a:p>
            <a:pPr marL="0" indent="0">
              <a:buNone/>
            </a:pPr>
            <a:r>
              <a:rPr lang="en-IN" dirty="0"/>
              <a:t>Also endowed with ever growing privileges(</a:t>
            </a:r>
            <a:r>
              <a:rPr lang="en-IN" dirty="0" err="1"/>
              <a:t>pariharas</a:t>
            </a:r>
            <a:r>
              <a:rPr lang="en-IN" dirty="0"/>
              <a:t>). The ruling families derived economic advantage in the form of the extension of the resource base, moreover, by creating </a:t>
            </a:r>
            <a:r>
              <a:rPr lang="en-IN" dirty="0" err="1"/>
              <a:t>brahmadeyas</a:t>
            </a:r>
            <a:r>
              <a:rPr lang="en-IN" dirty="0"/>
              <a:t> they also gained ideological support for their political power.</a:t>
            </a:r>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3830831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a:bodyPr>
          <a:lstStyle/>
          <a:p>
            <a:pPr marL="0" indent="0" algn="ctr">
              <a:buNone/>
            </a:pPr>
            <a:endParaRPr lang="en-IN" sz="7200" b="1" dirty="0"/>
          </a:p>
          <a:p>
            <a:pPr marL="0" indent="0" algn="ctr">
              <a:buNone/>
            </a:pPr>
            <a:endParaRPr lang="en-IN" sz="7200" b="1" dirty="0"/>
          </a:p>
          <a:p>
            <a:pPr marL="0" indent="0" algn="ctr">
              <a:buNone/>
            </a:pPr>
            <a:r>
              <a:rPr lang="en-IN" sz="7200" b="1" dirty="0"/>
              <a:t>Secular Grant</a:t>
            </a:r>
          </a:p>
          <a:p>
            <a:pPr marL="0" indent="0">
              <a:buNone/>
            </a:pPr>
            <a:endParaRPr lang="en-IN" b="1" dirty="0"/>
          </a:p>
          <a:p>
            <a:pPr marL="0" indent="0">
              <a:buNone/>
            </a:pPr>
            <a:endParaRPr lang="en-IN" b="1" dirty="0"/>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1100236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p:spPr>
        <p:txBody>
          <a:bodyPr>
            <a:normAutofit/>
          </a:bodyPr>
          <a:lstStyle/>
          <a:p>
            <a:pPr marL="0" indent="0" algn="ctr">
              <a:buNone/>
            </a:pPr>
            <a:endParaRPr lang="en-IN" sz="7200" b="1" dirty="0"/>
          </a:p>
          <a:p>
            <a:pPr marL="0" indent="0" algn="ctr">
              <a:buNone/>
            </a:pPr>
            <a:r>
              <a:rPr lang="en-IN" sz="7200" b="1" dirty="0"/>
              <a:t>Various Types of Vassals</a:t>
            </a:r>
          </a:p>
          <a:p>
            <a:pPr marL="0" indent="0">
              <a:buNone/>
            </a:pPr>
            <a:endParaRPr lang="en-IN" b="1" dirty="0"/>
          </a:p>
          <a:p>
            <a:pPr marL="0" indent="0">
              <a:buNone/>
            </a:pPr>
            <a:endParaRPr lang="en-IN" b="1" dirty="0"/>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41664071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252</TotalTime>
  <Words>624</Words>
  <Application>Microsoft Office PowerPoint</Application>
  <PresentationFormat>On-screen Show (4:3)</PresentationFormat>
  <Paragraphs>109</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Lucida Sans Unicode</vt:lpstr>
      <vt:lpstr>Times New Roman</vt:lpstr>
      <vt:lpstr>Verdana</vt:lpstr>
      <vt:lpstr>Wingdings 2</vt:lpstr>
      <vt:lpstr>Wingdings 3</vt:lpstr>
      <vt:lpstr>Concourse</vt:lpstr>
      <vt:lpstr>Feudalism  By  Dr Ashok Kumar Dash Lecturer in History Maharishi College of Natural Law, Bhubaneswar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UNIFICATION OF ITALY</dc:title>
  <dc:creator>user</dc:creator>
  <cp:lastModifiedBy>Deepshikha Routray</cp:lastModifiedBy>
  <cp:revision>26</cp:revision>
  <dcterms:created xsi:type="dcterms:W3CDTF">2021-11-13T06:48:27Z</dcterms:created>
  <dcterms:modified xsi:type="dcterms:W3CDTF">2022-07-28T07:37:05Z</dcterms:modified>
</cp:coreProperties>
</file>